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7" r:id="rId10"/>
    <p:sldId id="274" r:id="rId11"/>
    <p:sldId id="275" r:id="rId12"/>
    <p:sldId id="276" r:id="rId13"/>
  </p:sldIdLst>
  <p:sldSz cx="9144000" cy="6858000" type="screen4x3"/>
  <p:notesSz cx="6858000" cy="9144000"/>
  <p:embeddedFontLst>
    <p:embeddedFont>
      <p:font typeface="Microsoft YaHei" panose="020B0503020204020204" pitchFamily="34" charset="-122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ayberry Pro Semibold" panose="020B0703040504020203" charset="0"/>
      <p:bold r:id="rId19"/>
    </p:embeddedFont>
    <p:embeddedFont>
      <p:font typeface="Mayberry Pro Light" panose="020B0503040504020203" charset="0"/>
      <p:regular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275" autoAdjust="0"/>
  </p:normalViewPr>
  <p:slideViewPr>
    <p:cSldViewPr snapToGrid="0">
      <p:cViewPr varScale="1">
        <p:scale>
          <a:sx n="80" d="100"/>
          <a:sy n="80" d="100"/>
        </p:scale>
        <p:origin x="24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F1F5D0-00C8-4BDE-9568-C88EC3E1B74B}" type="datetimeFigureOut">
              <a:rPr lang="pl-PL"/>
              <a:pPr>
                <a:defRPr/>
              </a:pPr>
              <a:t>2014-10-24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l-P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96B031-E45A-4A9E-A900-D51BD5133F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36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7215EC-BA9E-4ADC-9D56-60AED8BD1437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5217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D372A-9C10-4586-894B-C10F18FC7E51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0619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9D372A-9C10-4586-894B-C10F18FC7E51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2046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272C7-C8ED-4ABB-80A2-B535EB505499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7911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C5F41F-7C4F-4BCA-90D9-5069DF7EC229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79351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26457-5F53-40C7-866C-CC49C5BCC229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1426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E3D9DD-3D62-4743-9148-7AC1B82BED2A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936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EB763B-3F66-4F1F-A3D0-CF028E569A06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227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81E42-66B6-4562-8256-7A7F6315C64E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831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381E42-66B6-4562-8256-7A7F6315C64E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7735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896CD3-2AA7-41D7-B352-3ACDAAD7C80C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2980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072188"/>
            <a:ext cx="973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7627938" y="6099175"/>
            <a:ext cx="758825" cy="758825"/>
          </a:xfrm>
          <a:prstGeom prst="rect">
            <a:avLst/>
          </a:prstGeom>
          <a:solidFill>
            <a:srgbClr val="FF77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Rectangle 3"/>
          <p:cNvSpPr/>
          <p:nvPr userDrawn="1"/>
        </p:nvSpPr>
        <p:spPr>
          <a:xfrm>
            <a:off x="8386763" y="6100763"/>
            <a:ext cx="757237" cy="757237"/>
          </a:xfrm>
          <a:prstGeom prst="rect">
            <a:avLst/>
          </a:prstGeom>
          <a:solidFill>
            <a:srgbClr val="FF77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Rectangle 4"/>
          <p:cNvSpPr/>
          <p:nvPr userDrawn="1"/>
        </p:nvSpPr>
        <p:spPr>
          <a:xfrm>
            <a:off x="6870700" y="5341938"/>
            <a:ext cx="757238" cy="758825"/>
          </a:xfrm>
          <a:prstGeom prst="rect">
            <a:avLst/>
          </a:prstGeom>
          <a:solidFill>
            <a:srgbClr val="FF77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5"/>
          <p:cNvSpPr/>
          <p:nvPr userDrawn="1"/>
        </p:nvSpPr>
        <p:spPr>
          <a:xfrm>
            <a:off x="8386763" y="757238"/>
            <a:ext cx="757237" cy="758825"/>
          </a:xfrm>
          <a:prstGeom prst="rect">
            <a:avLst/>
          </a:prstGeom>
          <a:solidFill>
            <a:srgbClr val="FF77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Rectangle 6"/>
          <p:cNvSpPr/>
          <p:nvPr userDrawn="1"/>
        </p:nvSpPr>
        <p:spPr>
          <a:xfrm>
            <a:off x="8386763" y="0"/>
            <a:ext cx="757237" cy="757238"/>
          </a:xfrm>
          <a:prstGeom prst="rect">
            <a:avLst/>
          </a:prstGeom>
          <a:solidFill>
            <a:srgbClr val="FF77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Rectangle 7"/>
          <p:cNvSpPr/>
          <p:nvPr userDrawn="1"/>
        </p:nvSpPr>
        <p:spPr>
          <a:xfrm>
            <a:off x="7627938" y="0"/>
            <a:ext cx="758825" cy="757238"/>
          </a:xfrm>
          <a:prstGeom prst="rect">
            <a:avLst/>
          </a:prstGeom>
          <a:solidFill>
            <a:srgbClr val="FF77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79426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072188"/>
            <a:ext cx="973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7627938" y="6099175"/>
            <a:ext cx="758825" cy="758825"/>
          </a:xfrm>
          <a:prstGeom prst="rect">
            <a:avLst/>
          </a:prstGeom>
          <a:solidFill>
            <a:srgbClr val="FF77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Rectangle 3"/>
          <p:cNvSpPr/>
          <p:nvPr userDrawn="1"/>
        </p:nvSpPr>
        <p:spPr>
          <a:xfrm>
            <a:off x="8386763" y="6100763"/>
            <a:ext cx="757237" cy="757237"/>
          </a:xfrm>
          <a:prstGeom prst="rect">
            <a:avLst/>
          </a:prstGeom>
          <a:solidFill>
            <a:srgbClr val="FF77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Rectangle 4"/>
          <p:cNvSpPr/>
          <p:nvPr userDrawn="1"/>
        </p:nvSpPr>
        <p:spPr>
          <a:xfrm>
            <a:off x="6870700" y="5341938"/>
            <a:ext cx="757238" cy="758825"/>
          </a:xfrm>
          <a:prstGeom prst="rect">
            <a:avLst/>
          </a:prstGeom>
          <a:solidFill>
            <a:srgbClr val="FF772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Rectangle 5"/>
          <p:cNvSpPr/>
          <p:nvPr userDrawn="1"/>
        </p:nvSpPr>
        <p:spPr>
          <a:xfrm>
            <a:off x="8386763" y="757238"/>
            <a:ext cx="757237" cy="758825"/>
          </a:xfrm>
          <a:prstGeom prst="rect">
            <a:avLst/>
          </a:prstGeom>
          <a:solidFill>
            <a:srgbClr val="FF77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Rectangle 6"/>
          <p:cNvSpPr/>
          <p:nvPr userDrawn="1"/>
        </p:nvSpPr>
        <p:spPr>
          <a:xfrm>
            <a:off x="8386763" y="0"/>
            <a:ext cx="757237" cy="757238"/>
          </a:xfrm>
          <a:prstGeom prst="rect">
            <a:avLst/>
          </a:prstGeom>
          <a:solidFill>
            <a:srgbClr val="FF772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Rectangle 7"/>
          <p:cNvSpPr/>
          <p:nvPr userDrawn="1"/>
        </p:nvSpPr>
        <p:spPr>
          <a:xfrm>
            <a:off x="7627938" y="0"/>
            <a:ext cx="758825" cy="757238"/>
          </a:xfrm>
          <a:prstGeom prst="rect">
            <a:avLst/>
          </a:prstGeom>
          <a:solidFill>
            <a:srgbClr val="FF772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98856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779463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64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2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18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6072188"/>
            <a:ext cx="9731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0" r:id="rId4"/>
    <p:sldLayoutId id="2147483671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1drv.ms/1tOPoG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968375" y="2644775"/>
            <a:ext cx="720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3200" b="1">
                <a:solidFill>
                  <a:srgbClr val="FF7726"/>
                </a:solidFill>
                <a:latin typeface="Mayberry Pro Semibold" charset="0"/>
              </a:rPr>
              <a:t>DynamoDB w pigułce</a:t>
            </a:r>
            <a:endParaRPr lang="pl-PL" altLang="pl-PL" sz="3200">
              <a:solidFill>
                <a:srgbClr val="FF7726"/>
              </a:solidFill>
              <a:latin typeface="Mayberry Pro Semi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dirty="0" smtClean="0">
                <a:solidFill>
                  <a:schemeClr val="bg1"/>
                </a:solidFill>
                <a:latin typeface="Mayberry Pro Semibold" charset="0"/>
              </a:rPr>
              <a:t>Pytania</a:t>
            </a:r>
            <a:endParaRPr lang="pl-PL" altLang="pl-PL" sz="2000" dirty="0">
              <a:solidFill>
                <a:schemeClr val="bg1"/>
              </a:solidFill>
              <a:latin typeface="Mayberry Pro Semibold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1509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247650" y="1069975"/>
            <a:ext cx="8643938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450"/>
              </a:spcBef>
              <a:buClr>
                <a:schemeClr val="accent2"/>
              </a:buClr>
              <a:buSzPct val="45000"/>
              <a:buFont typeface="Times New Roman" panose="02020603050405020304" pitchFamily="18" charset="0"/>
              <a:buNone/>
            </a:pPr>
            <a:r>
              <a:rPr lang="pl-PL" altLang="pl-PL" sz="10000" b="1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?</a:t>
            </a:r>
            <a:endParaRPr lang="pl-PL" altLang="pl-PL" sz="10000">
              <a:solidFill>
                <a:srgbClr val="000000"/>
              </a:solidFill>
              <a:latin typeface="Mayberry Pro Light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Hackaton - zadanie</a:t>
            </a: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23557" name="Text Box 1"/>
          <p:cNvSpPr txBox="1">
            <a:spLocks noChangeArrowheads="1"/>
          </p:cNvSpPr>
          <p:nvPr/>
        </p:nvSpPr>
        <p:spPr bwMode="auto">
          <a:xfrm>
            <a:off x="1524000" y="120967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24000" y="995363"/>
            <a:ext cx="6276975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45000"/>
              <a:defRPr/>
            </a:pPr>
            <a:r>
              <a:rPr lang="pl-PL" altLang="pl-PL" sz="3600" b="1" dirty="0" smtClean="0">
                <a:solidFill>
                  <a:srgbClr val="000000"/>
                </a:solidFill>
                <a:latin typeface="Mayberry Pro Light" panose="020B0503040504020203" charset="0"/>
              </a:rPr>
              <a:t>„Super Twitter”</a:t>
            </a:r>
          </a:p>
          <a:p>
            <a:pPr marL="0" indent="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45000"/>
              <a:defRPr/>
            </a:pPr>
            <a:endParaRPr lang="pl-PL" altLang="pl-PL" sz="2600" b="1" dirty="0" smtClean="0">
              <a:solidFill>
                <a:srgbClr val="000000"/>
              </a:solidFill>
              <a:latin typeface="Mayberry Pro Light" panose="020B0503040504020203" charset="0"/>
            </a:endParaRPr>
          </a:p>
          <a:p>
            <a:pPr marL="457200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Aplikacja webowa</a:t>
            </a:r>
          </a:p>
          <a:p>
            <a:pPr marL="457200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Obserwowanie użytkowników</a:t>
            </a:r>
          </a:p>
          <a:p>
            <a:pPr marL="457200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Budowanie feed’a</a:t>
            </a:r>
          </a:p>
          <a:p>
            <a:pPr marL="457200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Hashatgi – lista postów zawierających tag</a:t>
            </a:r>
            <a:endParaRPr lang="pl-PL" altLang="pl-PL" sz="2600" dirty="0">
              <a:solidFill>
                <a:srgbClr val="000000"/>
              </a:solidFill>
              <a:latin typeface="Mayberry Pro Light" panose="020B0503040504020203" charset="0"/>
            </a:endParaRPr>
          </a:p>
          <a:p>
            <a:pPr marL="457200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Inne pomysły?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  <a:latin typeface="Mayberry Pro Semibold" charset="0"/>
              </a:rPr>
              <a:t>Hackaton </a:t>
            </a:r>
            <a:r>
              <a:rPr lang="pl-PL" altLang="pl-PL" sz="2000" dirty="0" smtClean="0">
                <a:solidFill>
                  <a:schemeClr val="bg1"/>
                </a:solidFill>
                <a:latin typeface="Mayberry Pro Semibold" charset="0"/>
              </a:rPr>
              <a:t>– cheat sheet</a:t>
            </a:r>
            <a:endParaRPr lang="pl-PL" altLang="pl-PL" sz="2000" dirty="0">
              <a:solidFill>
                <a:schemeClr val="bg1"/>
              </a:solidFill>
              <a:latin typeface="Mayberry Pro Semibold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1882925"/>
            <a:ext cx="2647950" cy="885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94" y="1882925"/>
            <a:ext cx="2647950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479" y="4083350"/>
            <a:ext cx="3810000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663" y="4092875"/>
            <a:ext cx="2638425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8162" y="5914443"/>
            <a:ext cx="55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hlinkClick r:id="rId7"/>
              </a:rPr>
              <a:t>http://</a:t>
            </a:r>
            <a:r>
              <a:rPr lang="pl-PL" sz="2400" dirty="0" smtClean="0">
                <a:hlinkClick r:id="rId7"/>
              </a:rPr>
              <a:t>1drv.ms/1tOPoG3</a:t>
            </a:r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685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Co to jest?</a:t>
            </a:r>
          </a:p>
        </p:txBody>
      </p:sp>
      <p:sp>
        <p:nvSpPr>
          <p:cNvPr id="4" name="Rectangle 1056"/>
          <p:cNvSpPr txBox="1">
            <a:spLocks noChangeArrowheads="1"/>
          </p:cNvSpPr>
          <p:nvPr/>
        </p:nvSpPr>
        <p:spPr bwMode="auto">
          <a:xfrm>
            <a:off x="1109663" y="1755775"/>
            <a:ext cx="682625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Baza typu key / tuple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AWS </a:t>
            </a:r>
            <a:r>
              <a:rPr lang="pl-PL" altLang="pl-PL" sz="2600" dirty="0" smtClean="0">
                <a:latin typeface="Mayberry Pro Light" charset="0"/>
              </a:rPr>
              <a:t>hosting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latin typeface="Mayberry Pro Light" charset="0"/>
              </a:rPr>
              <a:t>SSD</a:t>
            </a:r>
            <a:endParaRPr lang="pl-PL" altLang="pl-PL" sz="2600" dirty="0">
              <a:latin typeface="Mayberry Pro Light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latin typeface="Mayberry Pro Light" charset="0"/>
              </a:rPr>
              <a:t>HTTP </a:t>
            </a:r>
            <a:r>
              <a:rPr lang="pl-PL" altLang="pl-PL" sz="2600" dirty="0">
                <a:latin typeface="Mayberry Pro Light" charset="0"/>
              </a:rPr>
              <a:t>API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Eventaully consistent / strongly consistent reads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latin typeface="Mayberry Pro Light" charset="0"/>
              </a:rPr>
              <a:t>SDK </a:t>
            </a:r>
            <a:r>
              <a:rPr lang="pl-PL" altLang="pl-PL" sz="2600" dirty="0">
                <a:latin typeface="Mayberry Pro Light" charset="0"/>
              </a:rPr>
              <a:t>- .NET / Java / PHP / Python (boto</a:t>
            </a:r>
            <a:r>
              <a:rPr lang="pl-PL" altLang="pl-PL" sz="2600" dirty="0" smtClean="0">
                <a:latin typeface="Mayberry Pro Light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Dev tools: standalone/VS/Ecplise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pl-PL" altLang="pl-PL" sz="2600" dirty="0">
              <a:latin typeface="Mayberry Pr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Tabele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1143000" y="965200"/>
            <a:ext cx="7380288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400" dirty="0" smtClean="0">
                <a:latin typeface="Mayberry Pro Light" charset="0"/>
              </a:rPr>
              <a:t>Tabela</a:t>
            </a:r>
            <a:endParaRPr lang="pl-PL" altLang="pl-PL" sz="2400" dirty="0">
              <a:latin typeface="Mayberry Pro Light" charset="0"/>
            </a:endParaRP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1 </a:t>
            </a:r>
            <a:r>
              <a:rPr lang="pl-PL" altLang="pl-PL" sz="2400" dirty="0" smtClean="0">
                <a:latin typeface="Mayberry Pro Light" charset="0"/>
              </a:rPr>
              <a:t>klucz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 smtClean="0">
                <a:latin typeface="Mayberry Pro Light" charset="0"/>
              </a:rPr>
              <a:t>do </a:t>
            </a:r>
            <a:r>
              <a:rPr lang="pl-PL" altLang="pl-PL" sz="2400" dirty="0">
                <a:latin typeface="Mayberry Pro Light" charset="0"/>
              </a:rPr>
              <a:t>5 LSI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do 5 GSI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Dowolna ilość atrybutów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1 wiersz: max 64kB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Deklarowana przepustowość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Atrybuty: string, number, binary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400" dirty="0">
                <a:latin typeface="Mayberry Pro Light" charset="0"/>
              </a:rPr>
              <a:t>Set – dowlonego z tych 3 typów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Klucze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1439863" y="804863"/>
            <a:ext cx="73802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HK – jeden </a:t>
            </a:r>
            <a:r>
              <a:rPr lang="pl-PL" altLang="pl-PL" sz="2600" b="1" dirty="0" smtClean="0">
                <a:latin typeface="Mayberry Pro Light" charset="0"/>
              </a:rPr>
              <a:t>unikalny</a:t>
            </a:r>
            <a:r>
              <a:rPr lang="pl-PL" altLang="pl-PL" sz="2600" dirty="0" smtClean="0">
                <a:latin typeface="Mayberry Pro Light" charset="0"/>
              </a:rPr>
              <a:t> </a:t>
            </a:r>
            <a:r>
              <a:rPr lang="pl-PL" altLang="pl-PL" sz="2600" dirty="0">
                <a:latin typeface="Mayberry Pro Light" charset="0"/>
              </a:rPr>
              <a:t>atrybut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Tabela Users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200" dirty="0">
                <a:latin typeface="Mayberry Pro Light" charset="0"/>
              </a:rPr>
              <a:t>HK = userID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HK+RK – 2 atrybuty, atrybut pomocniczy, pozwala na sortowanie i pobieranie zakresów danych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latin typeface="Mayberry Pro Light" charset="0"/>
              </a:rPr>
              <a:t>Para HK/RK musi być </a:t>
            </a:r>
            <a:r>
              <a:rPr lang="pl-PL" altLang="pl-PL" sz="2600" b="1" dirty="0" smtClean="0">
                <a:latin typeface="Mayberry Pro Light" charset="0"/>
              </a:rPr>
              <a:t>unikalna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latin typeface="Mayberry Pro Light" charset="0"/>
              </a:rPr>
              <a:t>Tabela </a:t>
            </a:r>
            <a:r>
              <a:rPr lang="pl-PL" altLang="pl-PL" sz="2600" dirty="0">
                <a:latin typeface="Mayberry Pro Light" charset="0"/>
              </a:rPr>
              <a:t>UserActivityLog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HK = userId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RK = timestamp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Klucze</a:t>
            </a: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1439863" y="279400"/>
            <a:ext cx="73802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LSI – alternatywny atrybut RK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Tabela Thread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HK = ForumName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RK = Subject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LSI = ForumName + LastPostDate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86" y="3779838"/>
            <a:ext cx="34099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73" y="3779838"/>
            <a:ext cx="28400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Klucze</a:t>
            </a: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1439863" y="63500"/>
            <a:ext cx="7380287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86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GSI – alternatywny HK+RK</a:t>
            </a:r>
          </a:p>
          <a:p>
            <a:pPr lvl="1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Tabela GameScores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HK = UserId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RK = GameTitle</a:t>
            </a: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altLang="pl-PL" sz="2600" dirty="0">
                <a:latin typeface="Mayberry Pro Light" charset="0"/>
              </a:rPr>
              <a:t>GSI = GameTitle + TopScore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10" y="3419475"/>
            <a:ext cx="45878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85" y="3419475"/>
            <a:ext cx="21145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API</a:t>
            </a: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439863" y="1274763"/>
            <a:ext cx="7380287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457200" indent="-4572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Get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b="1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Query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i="1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Scan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Put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Update (specyfika ADD, PUT, DELETE)</a:t>
            </a:r>
          </a:p>
          <a:p>
            <a:pPr lvl="1"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Conditionals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Delete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BatchWrite (put or delete, one or more tables!)</a:t>
            </a: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BatchGet (on or more tables!)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>
                <a:solidFill>
                  <a:schemeClr val="bg1"/>
                </a:solidFill>
                <a:latin typeface="Mayberry Pro Semibold" charset="0"/>
              </a:rPr>
              <a:t>Pros &amp; Cons</a:t>
            </a: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9461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511300" y="1069975"/>
            <a:ext cx="7380288" cy="531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39725" indent="-33972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1363" indent="-2841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45000"/>
              <a:defRPr/>
            </a:pPr>
            <a:r>
              <a:rPr lang="pl-PL" altLang="pl-PL" sz="2600" b="1" dirty="0" smtClean="0">
                <a:solidFill>
                  <a:srgbClr val="000000"/>
                </a:solidFill>
                <a:latin typeface="Mayberry Pro Light" panose="020B0503040504020203" charset="0"/>
              </a:rPr>
              <a:t>Pros</a:t>
            </a:r>
            <a:endParaRPr lang="pl-PL" altLang="pl-PL" sz="2600" b="1" dirty="0">
              <a:solidFill>
                <a:srgbClr val="000000"/>
              </a:solidFill>
              <a:latin typeface="Mayberry Pro Light" panose="020B0503040504020203" charset="0"/>
            </a:endParaRPr>
          </a:p>
          <a:p>
            <a:pPr marL="914400" lvl="1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Szybkość</a:t>
            </a:r>
          </a:p>
          <a:p>
            <a:pPr marL="914400" lvl="1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Skalowalność</a:t>
            </a:r>
          </a:p>
          <a:p>
            <a:pPr marL="914400" lvl="1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Hosting w AWS / dev tools</a:t>
            </a:r>
          </a:p>
          <a:p>
            <a:pPr marL="914400" lvl="1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Konsola + </a:t>
            </a: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alarmy</a:t>
            </a:r>
          </a:p>
          <a:p>
            <a:pPr marL="914400" lvl="1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panose="020B0503040504020203" charset="0"/>
              </a:rPr>
              <a:t>API</a:t>
            </a:r>
            <a:endParaRPr lang="pl-PL" altLang="pl-PL" sz="2600" dirty="0">
              <a:solidFill>
                <a:srgbClr val="000000"/>
              </a:solidFill>
              <a:latin typeface="Mayberry Pro Light" panose="020B0503040504020203" charset="0"/>
            </a:endParaRPr>
          </a:p>
          <a:p>
            <a:pPr marL="0" indent="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ct val="45000"/>
              <a:defRPr/>
            </a:pPr>
            <a:r>
              <a:rPr lang="pl-PL" altLang="pl-PL" sz="2600" b="1" dirty="0">
                <a:solidFill>
                  <a:srgbClr val="000000"/>
                </a:solidFill>
                <a:latin typeface="Mayberry Pro Light" panose="020B0503040504020203" charset="0"/>
              </a:rPr>
              <a:t>Cons</a:t>
            </a:r>
          </a:p>
          <a:p>
            <a:pPr marL="914400" lvl="1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Koszt / przepusowość</a:t>
            </a:r>
          </a:p>
          <a:p>
            <a:pPr marL="1371600" lvl="2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$0.0065 / h / 10 units of Write Capactiy</a:t>
            </a:r>
          </a:p>
          <a:p>
            <a:pPr marL="1371600" lvl="2" indent="-45720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600" dirty="0">
                <a:solidFill>
                  <a:srgbClr val="000000"/>
                </a:solidFill>
                <a:latin typeface="Mayberry Pro Light" panose="020B0503040504020203" charset="0"/>
              </a:rPr>
              <a:t>$0.0065 / h / 50 units of Read Capacity</a:t>
            </a:r>
          </a:p>
          <a:p>
            <a:pPr marL="1085850" lvl="2" indent="-17145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1200" dirty="0">
                <a:solidFill>
                  <a:srgbClr val="000000"/>
                </a:solidFill>
                <a:latin typeface="Mayberry Pro Light" panose="020B0503040504020203" charset="0"/>
              </a:rPr>
              <a:t>A unit of Write Capacity enables you to perform one write per second for items of up to 1KB in size. </a:t>
            </a:r>
          </a:p>
          <a:p>
            <a:pPr marL="1085850" lvl="2" indent="-171450" eaLnBrk="1" fontAlgn="auto" hangingPunct="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1200" dirty="0">
                <a:solidFill>
                  <a:srgbClr val="000000"/>
                </a:solidFill>
                <a:latin typeface="Mayberry Pro Light" panose="020B0503040504020203" charset="0"/>
              </a:rPr>
              <a:t>A unit of Read Capacity enables you to perform one strongly consistent read per second (or two eventually consistent reads per second) of items of up to 4KB in size</a:t>
            </a:r>
            <a:r>
              <a:rPr lang="pl-PL" altLang="pl-PL" sz="1200" dirty="0" smtClean="0">
                <a:solidFill>
                  <a:srgbClr val="000000"/>
                </a:solidFill>
                <a:latin typeface="Mayberry Pro Light" panose="020B0503040504020203" charset="0"/>
              </a:rPr>
              <a:t>.</a:t>
            </a:r>
            <a:endParaRPr lang="pl-PL" altLang="pl-PL" sz="1200" dirty="0">
              <a:solidFill>
                <a:srgbClr val="000000"/>
              </a:solidFill>
              <a:latin typeface="Mayberry Pro Light" panose="020B050304050402020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109663" y="211138"/>
            <a:ext cx="692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l-PL" altLang="pl-PL" sz="2000" dirty="0" smtClean="0">
                <a:solidFill>
                  <a:schemeClr val="bg1"/>
                </a:solidFill>
                <a:latin typeface="Mayberry Pro Semibold" charset="0"/>
              </a:rPr>
              <a:t>Jak zacząć?</a:t>
            </a:r>
            <a:endParaRPr lang="pl-PL" altLang="pl-PL" sz="2000" dirty="0">
              <a:solidFill>
                <a:schemeClr val="bg1"/>
              </a:solidFill>
              <a:latin typeface="Mayberry Pro Semibold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19461" name="Text Box 1"/>
          <p:cNvSpPr txBox="1">
            <a:spLocks noChangeArrowheads="1"/>
          </p:cNvSpPr>
          <p:nvPr/>
        </p:nvSpPr>
        <p:spPr bwMode="auto">
          <a:xfrm>
            <a:off x="1524000" y="1444625"/>
            <a:ext cx="6826250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8409" y="1274763"/>
            <a:ext cx="8152885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457200" indent="-4572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Pobranie i uruchomienie serwera (tutorial)</a:t>
            </a:r>
            <a:endParaRPr lang="pl-PL" altLang="pl-PL" sz="2600" dirty="0">
              <a:solidFill>
                <a:srgbClr val="000000"/>
              </a:solidFill>
              <a:latin typeface="Mayberry Pro Light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Otwarcie połączenia</a:t>
            </a:r>
          </a:p>
          <a:p>
            <a:pPr marL="0" indent="0" eaLnBrk="1" hangingPunct="1">
              <a:spcBef>
                <a:spcPts val="450"/>
              </a:spcBef>
              <a:buClr>
                <a:schemeClr val="accent2"/>
              </a:buClr>
              <a:buSzPct val="100000"/>
            </a:pPr>
            <a:r>
              <a:rPr lang="pl-PL" sz="2600" dirty="0">
                <a:solidFill>
                  <a:srgbClr val="000000"/>
                </a:solidFill>
                <a:highlight>
                  <a:srgbClr val="FFFFFF"/>
                </a:highlight>
                <a:latin typeface="Mayberry Pro Light" charset="0"/>
                <a:ea typeface="Microsoft YaHei" panose="020B0503020204020204" pitchFamily="34" charset="-122"/>
              </a:rPr>
              <a:t> </a:t>
            </a:r>
            <a:r>
              <a:rPr lang="pl-PL" sz="2600" dirty="0" smtClean="0">
                <a:solidFill>
                  <a:srgbClr val="000000"/>
                </a:solidFill>
                <a:highlight>
                  <a:srgbClr val="FFFFFF"/>
                </a:highlight>
                <a:latin typeface="Mayberry Pro Light" charset="0"/>
                <a:ea typeface="Microsoft YaHei" panose="020B0503020204020204" pitchFamily="34" charset="-122"/>
              </a:rPr>
              <a:t>    </a:t>
            </a:r>
            <a:r>
              <a:rPr lang="pl-PL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config =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AmazonDynamoDBConfig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{ServiceURL=</a:t>
            </a:r>
            <a:r>
              <a:rPr lang="pl-PL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l-PL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http://localhost:12345</a:t>
            </a:r>
            <a:r>
              <a:rPr lang="pl-PL" sz="14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pl-PL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client = </a:t>
            </a:r>
            <a:r>
              <a:rPr lang="pl-PL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pl-PL" sz="1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AmazonDynamoDBClient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pl-PL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"QWE"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pl-PL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"XYZ"</a:t>
            </a:r>
            <a:r>
              <a:rPr lang="pl-PL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config</a:t>
            </a:r>
            <a:r>
              <a:rPr lang="pl-PL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pl-PL" altLang="pl-PL" sz="1200" dirty="0" smtClean="0">
              <a:solidFill>
                <a:srgbClr val="000000"/>
              </a:solidFill>
              <a:latin typeface="Mayberry Pro Light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Stworzenie tabeli</a:t>
            </a:r>
          </a:p>
          <a:p>
            <a:pPr lvl="1"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Low level API</a:t>
            </a:r>
          </a:p>
          <a:p>
            <a:pPr lvl="1"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Definicja klucza</a:t>
            </a:r>
            <a:endParaRPr lang="pl-PL" altLang="pl-PL" sz="2600" dirty="0">
              <a:solidFill>
                <a:srgbClr val="000000"/>
              </a:solidFill>
              <a:latin typeface="Mayberry Pro Light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Put / Update</a:t>
            </a:r>
            <a:endParaRPr lang="pl-PL" altLang="pl-PL" sz="2600" dirty="0">
              <a:solidFill>
                <a:srgbClr val="000000"/>
              </a:solidFill>
              <a:latin typeface="Mayberry Pro Light" charset="0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45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altLang="pl-PL" sz="2600" dirty="0" smtClean="0">
                <a:solidFill>
                  <a:srgbClr val="000000"/>
                </a:solidFill>
                <a:latin typeface="Mayberry Pro Light" charset="0"/>
                <a:ea typeface="Microsoft YaHei" panose="020B0503020204020204" pitchFamily="34" charset="-122"/>
              </a:rPr>
              <a:t>Query/Scan</a:t>
            </a:r>
            <a:endParaRPr lang="pl-PL" altLang="pl-PL" sz="2600" dirty="0">
              <a:solidFill>
                <a:srgbClr val="000000"/>
              </a:solidFill>
              <a:latin typeface="Mayberry Pro Light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15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drzej_Kowal_ping_it" id="{7830891E-A7A1-400B-B5CE-B662D1EB7729}" vid="{0D76FCAC-E474-46AA-AD5D-0EFF794B79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371</Words>
  <Application>Microsoft Office PowerPoint</Application>
  <PresentationFormat>On-screen Show (4:3)</PresentationFormat>
  <Paragraphs>97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Times New Roman</vt:lpstr>
      <vt:lpstr>Microsoft YaHei</vt:lpstr>
      <vt:lpstr>Calibri Light</vt:lpstr>
      <vt:lpstr>Mayberry Pro Semibold</vt:lpstr>
      <vt:lpstr>Mayberry Pro Light</vt:lpstr>
      <vt:lpstr>Consolas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Ambrozik (PGS Software)</dc:creator>
  <cp:lastModifiedBy>Andrzej Kowal (PGS Software)</cp:lastModifiedBy>
  <cp:revision>42</cp:revision>
  <dcterms:created xsi:type="dcterms:W3CDTF">2014-10-13T08:21:49Z</dcterms:created>
  <dcterms:modified xsi:type="dcterms:W3CDTF">2014-10-24T07:30:57Z</dcterms:modified>
</cp:coreProperties>
</file>